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19.gif>
</file>

<file path=ppt/media/image2.png>
</file>

<file path=ppt/media/image20.gif>
</file>

<file path=ppt/media/image21.png>
</file>

<file path=ppt/media/image22.gif>
</file>

<file path=ppt/media/image23.png>
</file>

<file path=ppt/media/image24.gif>
</file>

<file path=ppt/media/image25.png>
</file>

<file path=ppt/media/image26.png>
</file>

<file path=ppt/media/image27.png>
</file>

<file path=ppt/media/image28.gif>
</file>

<file path=ppt/media/image29.gif>
</file>

<file path=ppt/media/image3.png>
</file>

<file path=ppt/media/image30.gif>
</file>

<file path=ppt/media/image31.gif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3bdf4ec08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3bdf4ec08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3bdf4ec08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3bdf4ec08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c92dd28c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c92dd28c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3bdf4ec08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3bdf4ec08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c92dd28c0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c92dd28c0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3c92dd28c0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3c92dd28c0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2d973966d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2d973966d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aee76860e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aee76860e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aee76860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aee76860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3bdf4ec08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3bdf4ec08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3c92dd28c0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3c92dd28c0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c92dd28c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3c92dd28c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d973966d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d973966d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ddb3793a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ddb3793a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pt-BR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A política pode ser descrita como o comportamento do agente, é ela quem mapeia o estado recebido pelo agente a melhor ação possível.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pt-BR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É o sinal de recompensa que indica o quão boa é a ação executada pelo agente no estado atual, este sinal pode ser positivo ou negativo mas sempre será maximizado pelo agente.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pt-BR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Enquanto o sinal de recompensa é imediata, a função de valor específica o que é bom no longo prazo, sendo o valor de um estado o valor total das recompensas que um agente espera acumular a partir deste estado levar em consideração os estados que provavelmente se seguirão e as recompensas disponíveis nesses estados.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pt-BR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Alguns métodos de aprendizado por reforço utilizam um modelo do ambiente que pode fornecer o comportamento do ambiente possibilitando inferências sobre o futuro do ambiente.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ddb3793a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ddb3793a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2d023e3d3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2d023e3d3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gif"/><Relationship Id="rId4" Type="http://schemas.openxmlformats.org/officeDocument/2006/relationships/image" Target="../media/image20.gif"/><Relationship Id="rId5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Relationship Id="rId4" Type="http://schemas.openxmlformats.org/officeDocument/2006/relationships/image" Target="../media/image29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gif"/><Relationship Id="rId4" Type="http://schemas.openxmlformats.org/officeDocument/2006/relationships/image" Target="../media/image28.gif"/><Relationship Id="rId5" Type="http://schemas.openxmlformats.org/officeDocument/2006/relationships/image" Target="../media/image24.gif"/><Relationship Id="rId6" Type="http://schemas.openxmlformats.org/officeDocument/2006/relationships/image" Target="../media/image30.gif"/><Relationship Id="rId7" Type="http://schemas.openxmlformats.org/officeDocument/2006/relationships/image" Target="../media/image7.png"/><Relationship Id="rId8" Type="http://schemas.openxmlformats.org/officeDocument/2006/relationships/image" Target="../media/image19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versusai.org/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1.gif"/><Relationship Id="rId5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2.gif"/><Relationship Id="rId5" Type="http://schemas.openxmlformats.org/officeDocument/2006/relationships/image" Target="../media/image11.gif"/><Relationship Id="rId6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Reinforcement Learning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Victor Augusto Kich, Alisson Henrique Kolling e Jair Augusto Bottega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 txBox="1"/>
          <p:nvPr/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Abordagens de Reinforcement Learning</a:t>
            </a:r>
            <a:endParaRPr sz="3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311625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"/>
              <a:buChar char="●"/>
            </a:pPr>
            <a:r>
              <a:rPr lang="pt-BR" sz="1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Model-free ou model-based</a:t>
            </a:r>
            <a:endParaRPr sz="1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"/>
              <a:buChar char="●"/>
            </a:pPr>
            <a:r>
              <a:rPr lang="pt-BR" sz="1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Value-based ou policy-based</a:t>
            </a:r>
            <a:endParaRPr sz="1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"/>
              <a:buChar char="●"/>
            </a:pPr>
            <a:r>
              <a:rPr lang="pt-BR" sz="1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On-policy ou off-policy</a:t>
            </a:r>
            <a:endParaRPr sz="1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36" y="2721325"/>
            <a:ext cx="5577540" cy="184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5545" y="1229870"/>
            <a:ext cx="1471000" cy="149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3"/>
          <p:cNvPicPr preferRelativeResize="0"/>
          <p:nvPr/>
        </p:nvPicPr>
        <p:blipFill rotWithShape="1">
          <a:blip r:embed="rId4">
            <a:alphaModFix/>
          </a:blip>
          <a:srcRect b="12303" l="0" r="4924" t="0"/>
          <a:stretch/>
        </p:blipFill>
        <p:spPr>
          <a:xfrm>
            <a:off x="0" y="0"/>
            <a:ext cx="9144016" cy="489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575" y="1511250"/>
            <a:ext cx="8034849" cy="23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5"/>
          <p:cNvSpPr txBox="1"/>
          <p:nvPr/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Tabular Reinforcement Learning (Q-learning)</a:t>
            </a:r>
            <a:endParaRPr sz="3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100" y="1420413"/>
            <a:ext cx="5039325" cy="207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40425" y="1017800"/>
            <a:ext cx="3322825" cy="288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/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Tabular Reinforcement Learning (Q-learning)</a:t>
            </a:r>
            <a:endParaRPr sz="3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75" y="1170200"/>
            <a:ext cx="3699972" cy="3576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072" y="1170200"/>
            <a:ext cx="4008716" cy="3576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7000" y="4899249"/>
            <a:ext cx="1733482" cy="24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/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Tabular Reinforcement Learning (Q-learning)</a:t>
            </a:r>
            <a:endParaRPr sz="3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5" name="Google Shape;19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7000" y="4899249"/>
            <a:ext cx="1733482" cy="2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113" y="1170200"/>
            <a:ext cx="7165242" cy="35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Aplicações</a:t>
            </a:r>
            <a:endParaRPr/>
          </a:p>
        </p:txBody>
      </p:sp>
      <p:pic>
        <p:nvPicPr>
          <p:cNvPr id="202" name="Google Shape;20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7700"/>
            <a:ext cx="3916400" cy="18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2200" y="2934288"/>
            <a:ext cx="2971800" cy="1955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62075"/>
            <a:ext cx="3916400" cy="202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16400" y="2127525"/>
            <a:ext cx="2255800" cy="27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72200" y="1237901"/>
            <a:ext cx="2971800" cy="169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598100" y="2536550"/>
            <a:ext cx="8222100" cy="19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victor.kich@ecomp.ufsm.br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alikolling@gmail.co</a:t>
            </a:r>
            <a:r>
              <a:rPr lang="pt-BR" sz="2000"/>
              <a:t>m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jair.bottega@acad.ufsm.br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457200" lvl="0" marL="411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   </a:t>
            </a:r>
            <a:endParaRPr sz="2000"/>
          </a:p>
          <a:p>
            <a:pPr indent="457200" lvl="0" marL="411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u="sng">
                <a:solidFill>
                  <a:schemeClr val="hlink"/>
                </a:solidFill>
                <a:hlinkClick r:id="rId3"/>
              </a:rPr>
              <a:t>https://www.versusai.org/</a:t>
            </a:r>
            <a:endParaRPr sz="2000"/>
          </a:p>
        </p:txBody>
      </p:sp>
      <p:sp>
        <p:nvSpPr>
          <p:cNvPr id="213" name="Google Shape;213;p29"/>
          <p:cNvSpPr txBox="1"/>
          <p:nvPr>
            <p:ph type="title"/>
          </p:nvPr>
        </p:nvSpPr>
        <p:spPr>
          <a:xfrm>
            <a:off x="468175" y="466850"/>
            <a:ext cx="7764600" cy="24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 pela atenção!</a:t>
            </a:r>
            <a:endParaRPr/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/>
          <p:cNvPicPr preferRelativeResize="0"/>
          <p:nvPr/>
        </p:nvPicPr>
        <p:blipFill rotWithShape="1">
          <a:blip r:embed="rId5">
            <a:alphaModFix/>
          </a:blip>
          <a:srcRect b="2573" l="554" r="376" t="3846"/>
          <a:stretch/>
        </p:blipFill>
        <p:spPr>
          <a:xfrm>
            <a:off x="5263675" y="2382000"/>
            <a:ext cx="2947248" cy="1566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Reinforcement Learning?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71525" y="1017800"/>
            <a:ext cx="68070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Aprendizagem por reforço (ou reinforcement learning) é muito usado em Games e Robótica e que vem obtendo resultados cada vez melhores. A aprendizagem por reforço é a principal técnica por trás do AlphaGo.</a:t>
            </a:r>
            <a:endParaRPr sz="1500"/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A aprendizagem por reforço é o treinamento de modelos de aprendizado de máquina para tomar uma sequência de decisões. </a:t>
            </a:r>
            <a:endParaRPr sz="15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 rotWithShape="1">
          <a:blip r:embed="rId4">
            <a:alphaModFix/>
          </a:blip>
          <a:srcRect b="29859" l="11554" r="10375" t="26658"/>
          <a:stretch/>
        </p:blipFill>
        <p:spPr>
          <a:xfrm>
            <a:off x="1658125" y="2804175"/>
            <a:ext cx="4233800" cy="145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244225"/>
            <a:ext cx="9144000" cy="5143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1640" y="515901"/>
            <a:ext cx="1660723" cy="93415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8340775" y="4445925"/>
            <a:ext cx="7359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>
                <a:solidFill>
                  <a:schemeClr val="lt1"/>
                </a:solidFill>
              </a:rPr>
              <a:t>2016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8340775" y="4445925"/>
            <a:ext cx="7359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000">
                <a:solidFill>
                  <a:schemeClr val="lt1"/>
                </a:solidFill>
              </a:rPr>
              <a:t>2016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9251" y="1541975"/>
            <a:ext cx="3030100" cy="169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Alpha Go e Alpha Go Zero</a:t>
            </a:r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8050" y="1181812"/>
            <a:ext cx="2936200" cy="355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8" y="1017800"/>
            <a:ext cx="4211075" cy="236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AlphaStar (Deep Reinforcement Learning)</a:t>
            </a:r>
            <a:endParaRPr/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318675" y="3386550"/>
            <a:ext cx="85206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SzPts val="275"/>
              <a:buNone/>
            </a:pPr>
            <a:r>
              <a:rPr b="1"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AlphaStar AI Played 200 Years to Defeat StarCraft Pro </a:t>
            </a:r>
            <a:r>
              <a:rPr b="1"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Team Liquid’s Grzegorz "MaNa" Komincz</a:t>
            </a:r>
            <a:r>
              <a:rPr b="1"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(25/01/2019)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6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500"/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8200" y="1017800"/>
            <a:ext cx="4211075" cy="236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4062" y="3801075"/>
            <a:ext cx="1809824" cy="101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funciona?</a:t>
            </a:r>
            <a:endParaRPr/>
          </a:p>
        </p:txBody>
      </p:sp>
      <p:sp>
        <p:nvSpPr>
          <p:cNvPr id="128" name="Google Shape;128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Consiste de um ou </a:t>
            </a:r>
            <a:r>
              <a:rPr lang="pt-BR" sz="1500"/>
              <a:t>múltiplos</a:t>
            </a:r>
            <a:r>
              <a:rPr lang="pt-BR" sz="1500"/>
              <a:t> agentes inseridos em um ambiente;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O agente executa ações que modificam o estado do ambiente;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O ambiente retorna uma recompensa e um novo estado;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O objetivo do agente é maximizar as recompensas recebidas.</a:t>
            </a:r>
            <a:endParaRPr sz="1500"/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875" y="2714325"/>
            <a:ext cx="4202250" cy="197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311700" y="308850"/>
            <a:ext cx="8520600" cy="42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Política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Sinal de recompensa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Função de valor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Modelo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A interação entre agente e ambiente corresponde a um Processo de Decisão de Markov, e que serve de base para a modelagem </a:t>
            </a:r>
            <a:r>
              <a:rPr lang="pt-BR" sz="1500"/>
              <a:t>matemática</a:t>
            </a:r>
            <a:r>
              <a:rPr lang="pt-BR" sz="1500"/>
              <a:t> do problema.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Os Processos</a:t>
            </a:r>
            <a:r>
              <a:rPr lang="pt-BR" sz="1500"/>
              <a:t> de Decisão de Markov seguem a propriedade de Markov que define que a probabilidade da transição para um novo estado depende somente do estado atual e da ação tomada neste estado.</a:t>
            </a:r>
            <a:endParaRPr sz="1500"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5550" y="3000600"/>
            <a:ext cx="4181976" cy="156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matemático</a:t>
            </a:r>
            <a:endParaRPr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925" y="1135900"/>
            <a:ext cx="5010150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9775" y="1916950"/>
            <a:ext cx="4924425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3025" y="2755150"/>
            <a:ext cx="645795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Equações de Bellman</a:t>
            </a:r>
            <a:endParaRPr/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6313" y="1017800"/>
            <a:ext cx="5915025" cy="277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3577" y="4899240"/>
            <a:ext cx="1736852" cy="24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